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75" r:id="rId6"/>
    <p:sldId id="281" r:id="rId7"/>
    <p:sldId id="258" r:id="rId8"/>
    <p:sldId id="259" r:id="rId9"/>
    <p:sldId id="260" r:id="rId10"/>
    <p:sldId id="262" r:id="rId11"/>
    <p:sldId id="278" r:id="rId12"/>
    <p:sldId id="265" r:id="rId13"/>
    <p:sldId id="276" r:id="rId14"/>
    <p:sldId id="277" r:id="rId15"/>
    <p:sldId id="270" r:id="rId16"/>
    <p:sldId id="272" r:id="rId17"/>
    <p:sldId id="279" r:id="rId18"/>
    <p:sldId id="28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31C"/>
    <a:srgbClr val="2A3F7B"/>
    <a:srgbClr val="239394"/>
    <a:srgbClr val="266788"/>
    <a:srgbClr val="269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702cf12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1702cf12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702cf121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1702cf121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702cf121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1702cf121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7062d95f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17062d95f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853"/>
            <a:ext cx="12192000" cy="12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649"/>
            <a:ext cx="12192000" cy="452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Artificial Intelligence for Customer Data Analytics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Team 05: Muhammad Shawaiz Khan, Ayesha Rashid, 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Sameer Kamani, Aamaina Mukarram Tahir Ali, Saif Nazir.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HU Faculty Mentor: Faisal Alvi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Faysal Bank Mentor: M. </a:t>
            </a:r>
            <a:r>
              <a:rPr lang="en-US" dirty="0" err="1"/>
              <a:t>Ershad</a:t>
            </a:r>
            <a:r>
              <a:rPr lang="en-US" dirty="0"/>
              <a:t> Alam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A6D0-51BA-5696-C0E8-B6F61498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Branch Performance Mapping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5FE33-AFAC-78B7-D157-6B803B782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739562"/>
          </a:xfrm>
        </p:spPr>
        <p:txBody>
          <a:bodyPr>
            <a:normAutofit/>
          </a:bodyPr>
          <a:lstStyle/>
          <a:p>
            <a:r>
              <a:rPr lang="en-US" b="1" dirty="0"/>
              <a:t>Branch performance mapping,</a:t>
            </a:r>
            <a:r>
              <a:rPr lang="en-US" dirty="0"/>
              <a:t> provides analysis of branch specific comments.</a:t>
            </a:r>
          </a:p>
          <a:p>
            <a:r>
              <a:rPr lang="en-US" dirty="0"/>
              <a:t>Comments such as</a:t>
            </a:r>
          </a:p>
          <a:p>
            <a:pPr marL="114300" indent="0">
              <a:buNone/>
            </a:pPr>
            <a:r>
              <a:rPr lang="en-US" dirty="0"/>
              <a:t>                                                                          </a:t>
            </a:r>
          </a:p>
          <a:p>
            <a:pPr marL="114300" indent="0">
              <a:buNone/>
            </a:pPr>
            <a:endParaRPr lang="en-US" dirty="0"/>
          </a:p>
          <a:p>
            <a:pPr marL="571500" lvl="1" indent="0">
              <a:buNone/>
            </a:pPr>
            <a:r>
              <a:rPr lang="en-US" sz="2800" dirty="0"/>
              <a:t>help identify branch specific issues.</a:t>
            </a:r>
          </a:p>
          <a:p>
            <a:endParaRPr lang="en-US" dirty="0"/>
          </a:p>
        </p:txBody>
      </p:sp>
      <p:pic>
        <p:nvPicPr>
          <p:cNvPr id="4" name="Google Shape;215;p23" descr="A close up of a logo&#10;&#10;Description automatically generated">
            <a:extLst>
              <a:ext uri="{FF2B5EF4-FFF2-40B4-BE49-F238E27FC236}">
                <a16:creationId xmlns:a16="http://schemas.microsoft.com/office/drawing/2014/main" id="{2D870B7D-FBF9-79A8-8C0B-7889D38031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215" b="30427"/>
          <a:stretch/>
        </p:blipFill>
        <p:spPr>
          <a:xfrm>
            <a:off x="1365750" y="3656622"/>
            <a:ext cx="2870200" cy="45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8;p23">
            <a:extLst>
              <a:ext uri="{FF2B5EF4-FFF2-40B4-BE49-F238E27FC236}">
                <a16:creationId xmlns:a16="http://schemas.microsoft.com/office/drawing/2014/main" id="{1FF62E02-B7F7-1D14-519C-FA5EE3CC77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261" b="26698"/>
          <a:stretch/>
        </p:blipFill>
        <p:spPr>
          <a:xfrm>
            <a:off x="2321626" y="4203538"/>
            <a:ext cx="2731770" cy="4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335E3-DA9A-C4DB-FD74-1426FDB98E50}"/>
              </a:ext>
            </a:extLst>
          </p:cNvPr>
          <p:cNvSpPr txBox="1"/>
          <p:nvPr/>
        </p:nvSpPr>
        <p:spPr>
          <a:xfrm>
            <a:off x="6742304" y="5989133"/>
            <a:ext cx="54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Specific Information by Dashboard</a:t>
            </a:r>
          </a:p>
        </p:txBody>
      </p:sp>
      <p:pic>
        <p:nvPicPr>
          <p:cNvPr id="6" name="Google Shape;220;p21">
            <a:extLst>
              <a:ext uri="{FF2B5EF4-FFF2-40B4-BE49-F238E27FC236}">
                <a16:creationId xmlns:a16="http://schemas.microsoft.com/office/drawing/2014/main" id="{AE3F9A25-4652-5977-0F9A-CC3BEA7ECF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304" y="2039423"/>
            <a:ext cx="5155170" cy="3949710"/>
          </a:xfrm>
          <a:prstGeom prst="rect">
            <a:avLst/>
          </a:prstGeom>
          <a:noFill/>
          <a:ln>
            <a:solidFill>
              <a:srgbClr val="17031C"/>
            </a:solidFill>
          </a:ln>
        </p:spPr>
      </p:pic>
    </p:spTree>
    <p:extLst>
      <p:ext uri="{BB962C8B-B14F-4D97-AF65-F5344CB8AC3E}">
        <p14:creationId xmlns:p14="http://schemas.microsoft.com/office/powerpoint/2010/main" val="26702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B52C-437E-EEED-9DDA-66B0418B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Branch Performance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51180-8300-995A-CE82-22D7211B5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792038" cy="4351338"/>
          </a:xfrm>
        </p:spPr>
        <p:txBody>
          <a:bodyPr/>
          <a:lstStyle/>
          <a:p>
            <a:r>
              <a:rPr lang="en-US" dirty="0"/>
              <a:t>Branch Performance Mapping also shows branch </a:t>
            </a:r>
            <a:r>
              <a:rPr lang="en-US" b="1" dirty="0"/>
              <a:t>density</a:t>
            </a:r>
            <a:r>
              <a:rPr lang="en-US" dirty="0"/>
              <a:t> in comparison to competitor banks.</a:t>
            </a:r>
          </a:p>
          <a:p>
            <a:endParaRPr lang="en-US" dirty="0"/>
          </a:p>
          <a:p>
            <a:r>
              <a:rPr lang="en-US" dirty="0"/>
              <a:t>The map on the left shows </a:t>
            </a:r>
            <a:r>
              <a:rPr lang="en-US" b="1" dirty="0"/>
              <a:t>Faysal Bank </a:t>
            </a:r>
            <a:r>
              <a:rPr lang="en-US" dirty="0"/>
              <a:t>branches     , vs branches of </a:t>
            </a:r>
            <a:r>
              <a:rPr lang="en-US" b="1" dirty="0"/>
              <a:t>Meezan Bank      </a:t>
            </a:r>
            <a:r>
              <a:rPr lang="en-US" dirty="0"/>
              <a:t>and </a:t>
            </a:r>
            <a:r>
              <a:rPr lang="en-US" b="1" dirty="0" err="1"/>
              <a:t>Soneri</a:t>
            </a:r>
            <a:r>
              <a:rPr lang="en-US" b="1" dirty="0"/>
              <a:t> Bank     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Google Shape;235;p24" descr="A map with many colorful pins&#10;&#10;Description automatically generated">
            <a:extLst>
              <a:ext uri="{FF2B5EF4-FFF2-40B4-BE49-F238E27FC236}">
                <a16:creationId xmlns:a16="http://schemas.microsoft.com/office/drawing/2014/main" id="{91C1F9F7-0EFB-32C0-5C1C-56E1BD680B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693" b="6571"/>
          <a:stretch/>
        </p:blipFill>
        <p:spPr>
          <a:xfrm>
            <a:off x="6096000" y="1722885"/>
            <a:ext cx="5703442" cy="435133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C95CB-A4D5-6220-7947-191B2C40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5" y="4551905"/>
            <a:ext cx="342918" cy="425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EB53F-AEDD-B9E1-5E2C-D89C05F55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52" y="4869654"/>
            <a:ext cx="311166" cy="406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E304A-6979-F973-FA3B-BF844DBB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276075"/>
            <a:ext cx="330217" cy="412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D1C022-B049-2B7F-77C6-C4B1E586F1F8}"/>
              </a:ext>
            </a:extLst>
          </p:cNvPr>
          <p:cNvSpPr txBox="1"/>
          <p:nvPr/>
        </p:nvSpPr>
        <p:spPr>
          <a:xfrm>
            <a:off x="6016162" y="6074223"/>
            <a:ext cx="586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 of Karachi showing branches of selected banks in comparison with Faysal Bank</a:t>
            </a:r>
          </a:p>
        </p:txBody>
      </p:sp>
    </p:spTree>
    <p:extLst>
      <p:ext uri="{BB962C8B-B14F-4D97-AF65-F5344CB8AC3E}">
        <p14:creationId xmlns:p14="http://schemas.microsoft.com/office/powerpoint/2010/main" val="20801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	Customer Churn Prediction</a:t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431799" y="1854199"/>
            <a:ext cx="4366231" cy="557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</a:p>
          <a:p>
            <a:pPr marL="457200" marR="0" lvl="0" indent="-45720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predictive Model on 10,000 customers’ data.</a:t>
            </a:r>
          </a:p>
          <a:p>
            <a:pPr marL="457200" marR="0" lvl="0" indent="-45720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model on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30,000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customers’ data.</a:t>
            </a:r>
          </a:p>
          <a:p>
            <a:pPr marR="0" lvl="0" algn="l" rtl="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Usage:</a:t>
            </a:r>
          </a:p>
          <a:p>
            <a:pPr marL="457200" marR="0" lvl="0" indent="-45720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trained with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can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churn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loss of valuable customers.</a:t>
            </a:r>
          </a:p>
          <a:p>
            <a:pPr marL="457200" marR="0" lvl="0" indent="-45720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40;p23" title="Chart">
            <a:extLst>
              <a:ext uri="{FF2B5EF4-FFF2-40B4-BE49-F238E27FC236}">
                <a16:creationId xmlns:a16="http://schemas.microsoft.com/office/drawing/2014/main" id="{366B0952-A4D7-0BBB-5457-57E70C7CE5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515" y="1854199"/>
            <a:ext cx="6827877" cy="4258925"/>
          </a:xfrm>
          <a:prstGeom prst="rect">
            <a:avLst/>
          </a:prstGeom>
          <a:noFill/>
          <a:ln>
            <a:solidFill>
              <a:srgbClr val="17031C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B8643-F67E-ED98-B24C-07C114BAECEB}"/>
              </a:ext>
            </a:extLst>
          </p:cNvPr>
          <p:cNvSpPr txBox="1"/>
          <p:nvPr/>
        </p:nvSpPr>
        <p:spPr>
          <a:xfrm>
            <a:off x="5052530" y="6173799"/>
            <a:ext cx="691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Churn Prediction on 30,000 customers’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20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	AI Powered Bank Support Chatbot</a:t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844478" y="1859380"/>
            <a:ext cx="11042721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Primarily intended for staff to generate insights using data.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 bank service support, provides accurate, data-based responses.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sample chat session shown below.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460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017B47-C2AC-9F24-A1E2-EE5FCB97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46" y="3348667"/>
            <a:ext cx="7311345" cy="3391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BF9A-D21E-FDFC-EE00-E40AA6AF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CCBA6-AA9C-5F92-BD56-CB5F7472B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80407" cy="4351338"/>
          </a:xfrm>
        </p:spPr>
        <p:txBody>
          <a:bodyPr/>
          <a:lstStyle/>
          <a:p>
            <a:r>
              <a:rPr lang="en-US" dirty="0"/>
              <a:t>Our proposed solution using customer data analytics is based on four components.</a:t>
            </a:r>
          </a:p>
          <a:p>
            <a:endParaRPr lang="en-US" dirty="0"/>
          </a:p>
          <a:p>
            <a:r>
              <a:rPr lang="en-US" dirty="0"/>
              <a:t>This will assist the bank in assessing customer sentiment.</a:t>
            </a:r>
          </a:p>
          <a:p>
            <a:endParaRPr lang="en-US" dirty="0"/>
          </a:p>
          <a:p>
            <a:r>
              <a:rPr lang="en-US" dirty="0"/>
              <a:t>Provide valuable data to retain and increase customer base.</a:t>
            </a:r>
          </a:p>
          <a:p>
            <a:endParaRPr lang="en-US" dirty="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4B9DC84-B00B-806B-1C09-16F1230E26CD}"/>
              </a:ext>
            </a:extLst>
          </p:cNvPr>
          <p:cNvSpPr/>
          <p:nvPr/>
        </p:nvSpPr>
        <p:spPr>
          <a:xfrm>
            <a:off x="8229602" y="2214672"/>
            <a:ext cx="2626760" cy="2254588"/>
          </a:xfrm>
          <a:prstGeom prst="diamond">
            <a:avLst/>
          </a:prstGeom>
          <a:solidFill>
            <a:srgbClr val="269A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Customer Review Analysis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249A910-A2B0-CA7F-DAB4-6C9276FBCC97}"/>
              </a:ext>
            </a:extLst>
          </p:cNvPr>
          <p:cNvSpPr/>
          <p:nvPr/>
        </p:nvSpPr>
        <p:spPr>
          <a:xfrm>
            <a:off x="6936770" y="3321418"/>
            <a:ext cx="2626760" cy="2254588"/>
          </a:xfrm>
          <a:prstGeom prst="diamond">
            <a:avLst/>
          </a:prstGeom>
          <a:solidFill>
            <a:srgbClr val="2A3F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Branch Review Analysis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773AFE6-DC65-AD80-0602-F438E2F0919B}"/>
              </a:ext>
            </a:extLst>
          </p:cNvPr>
          <p:cNvSpPr/>
          <p:nvPr/>
        </p:nvSpPr>
        <p:spPr>
          <a:xfrm>
            <a:off x="9542982" y="3341966"/>
            <a:ext cx="2626760" cy="2254588"/>
          </a:xfrm>
          <a:prstGeom prst="diamond">
            <a:avLst/>
          </a:prstGeom>
          <a:solidFill>
            <a:srgbClr val="2667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Customer Churn Prediction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3C475C2-A943-9195-6627-AD7C131769E0}"/>
              </a:ext>
            </a:extLst>
          </p:cNvPr>
          <p:cNvSpPr/>
          <p:nvPr/>
        </p:nvSpPr>
        <p:spPr>
          <a:xfrm>
            <a:off x="8239876" y="4442250"/>
            <a:ext cx="2626760" cy="2254588"/>
          </a:xfrm>
          <a:prstGeom prst="diamond">
            <a:avLst/>
          </a:prstGeom>
          <a:solidFill>
            <a:srgbClr val="2393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FF00"/>
                </a:solidFill>
              </a:rPr>
              <a:t>OutcomeExtraction</a:t>
            </a:r>
            <a:endParaRPr lang="en-US" sz="2000" dirty="0">
              <a:solidFill>
                <a:srgbClr val="FFFF00"/>
              </a:solidFill>
            </a:endParaRP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1040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96CA-4693-DDAF-54E8-61564504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9391-75B5-D190-1CB1-C7BF7A7427DA}"/>
              </a:ext>
            </a:extLst>
          </p:cNvPr>
          <p:cNvSpPr txBox="1"/>
          <p:nvPr/>
        </p:nvSpPr>
        <p:spPr>
          <a:xfrm>
            <a:off x="3637052" y="3256909"/>
            <a:ext cx="6020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17031C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734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A387-9C16-2F79-DC9B-530AB518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9657-5BF7-E8A8-0C81-928D77FA1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161962" cy="45790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Faysal Bank </a:t>
            </a:r>
            <a:r>
              <a:rPr lang="en-US" dirty="0"/>
              <a:t>seeks a customer data analytics solution that:</a:t>
            </a:r>
          </a:p>
          <a:p>
            <a:pPr>
              <a:lnSpc>
                <a:spcPct val="100000"/>
              </a:lnSpc>
            </a:pPr>
            <a:r>
              <a:rPr lang="en-US" b="1" dirty="0"/>
              <a:t>predicts</a:t>
            </a:r>
            <a:r>
              <a:rPr lang="en-US" dirty="0"/>
              <a:t> customer churn.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utilizes</a:t>
            </a:r>
            <a:r>
              <a:rPr lang="en-US" dirty="0"/>
              <a:t> real time data </a:t>
            </a:r>
            <a:r>
              <a:rPr lang="en-US" b="1" dirty="0"/>
              <a:t>analytics</a:t>
            </a:r>
            <a:r>
              <a:rPr lang="en-US" dirty="0"/>
              <a:t>,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visualizes</a:t>
            </a:r>
            <a:r>
              <a:rPr lang="en-US" dirty="0"/>
              <a:t> </a:t>
            </a:r>
            <a:r>
              <a:rPr lang="en-US" sz="2800" dirty="0"/>
              <a:t>data </a:t>
            </a:r>
            <a:r>
              <a:rPr lang="en-US" dirty="0"/>
              <a:t>as</a:t>
            </a:r>
            <a:r>
              <a:rPr lang="en-US" sz="2800" dirty="0"/>
              <a:t> </a:t>
            </a:r>
            <a:r>
              <a:rPr lang="en-US" sz="2800" b="1" dirty="0"/>
              <a:t>user-friendly insights</a:t>
            </a:r>
            <a:r>
              <a:rPr lang="en-US" dirty="0"/>
              <a:t>.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pic>
        <p:nvPicPr>
          <p:cNvPr id="5" name="Google Shape;109;p14">
            <a:extLst>
              <a:ext uri="{FF2B5EF4-FFF2-40B4-BE49-F238E27FC236}">
                <a16:creationId xmlns:a16="http://schemas.microsoft.com/office/drawing/2014/main" id="{F913899E-66F5-38A5-8398-9BE4827F3C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5142" y="3410084"/>
            <a:ext cx="2838657" cy="170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8;p14">
            <a:extLst>
              <a:ext uri="{FF2B5EF4-FFF2-40B4-BE49-F238E27FC236}">
                <a16:creationId xmlns:a16="http://schemas.microsoft.com/office/drawing/2014/main" id="{161940BD-67C8-2FAA-7009-EFBA357DF7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294" y="5123879"/>
            <a:ext cx="2833737" cy="171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7;p14">
            <a:extLst>
              <a:ext uri="{FF2B5EF4-FFF2-40B4-BE49-F238E27FC236}">
                <a16:creationId xmlns:a16="http://schemas.microsoft.com/office/drawing/2014/main" id="{E42FF682-5659-4625-FC74-7D70BD6442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338"/>
          <a:stretch/>
        </p:blipFill>
        <p:spPr>
          <a:xfrm>
            <a:off x="9325717" y="1690688"/>
            <a:ext cx="2866283" cy="170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8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"/>
              </a:rPr>
              <a:t>	Market Considerations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exend"/>
            </a:endParaRPr>
          </a:p>
        </p:txBody>
      </p:sp>
      <p:pic>
        <p:nvPicPr>
          <p:cNvPr id="109" name="Google Shape;109;p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2318421"/>
            <a:ext cx="6160626" cy="3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893" y="2331236"/>
            <a:ext cx="6421416" cy="397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4"/>
          <p:cNvCxnSpPr/>
          <p:nvPr/>
        </p:nvCxnSpPr>
        <p:spPr>
          <a:xfrm>
            <a:off x="5940425" y="1831975"/>
            <a:ext cx="0" cy="490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	Our Solution – App Store Analytics Dashboard </a:t>
            </a:r>
            <a:endParaRPr dirty="0"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7206466" cy="459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We have created an Artificial Intelligence based, multi-tiered solution that provides: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/>
              <a:t>Customer Review Analysis </a:t>
            </a:r>
            <a:r>
              <a:rPr lang="en-US" sz="2400" dirty="0"/>
              <a:t>of the Faysal Bank App,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/>
              <a:t>Branch Review Analysis </a:t>
            </a:r>
            <a:r>
              <a:rPr lang="en-US" sz="2400" dirty="0"/>
              <a:t>of Faysal Bank’s branches,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/>
              <a:t>Customer Churn Prediction </a:t>
            </a:r>
            <a:r>
              <a:rPr lang="en-US" sz="2400" dirty="0"/>
              <a:t>using an AI Model,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/>
              <a:t>Outcome Extraction using a chatbot </a:t>
            </a:r>
            <a:r>
              <a:rPr lang="en-US" sz="2400" dirty="0"/>
              <a:t>for bank staff.</a:t>
            </a: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4E30430-16B9-371E-CDD8-DC9CEE7FF781}"/>
              </a:ext>
            </a:extLst>
          </p:cNvPr>
          <p:cNvSpPr/>
          <p:nvPr/>
        </p:nvSpPr>
        <p:spPr>
          <a:xfrm>
            <a:off x="8272128" y="2363534"/>
            <a:ext cx="2626760" cy="2254588"/>
          </a:xfrm>
          <a:prstGeom prst="diamond">
            <a:avLst/>
          </a:prstGeom>
          <a:solidFill>
            <a:srgbClr val="269A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Customer Review Analysis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9DA335D-5A59-DE9E-EA2E-57A8FD68FC4B}"/>
              </a:ext>
            </a:extLst>
          </p:cNvPr>
          <p:cNvSpPr/>
          <p:nvPr/>
        </p:nvSpPr>
        <p:spPr>
          <a:xfrm>
            <a:off x="6979296" y="3470280"/>
            <a:ext cx="2626760" cy="2254588"/>
          </a:xfrm>
          <a:prstGeom prst="diamond">
            <a:avLst/>
          </a:prstGeom>
          <a:solidFill>
            <a:srgbClr val="2A3F7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Branch Review Analysis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646DE4CB-6E7E-0B6D-F152-560F030D9E9A}"/>
              </a:ext>
            </a:extLst>
          </p:cNvPr>
          <p:cNvSpPr/>
          <p:nvPr/>
        </p:nvSpPr>
        <p:spPr>
          <a:xfrm>
            <a:off x="9585508" y="3490828"/>
            <a:ext cx="2626760" cy="2254588"/>
          </a:xfrm>
          <a:prstGeom prst="diamond">
            <a:avLst/>
          </a:prstGeom>
          <a:solidFill>
            <a:srgbClr val="2667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Customer Churn Prediction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F47BEBE-8517-55D2-32F4-D73E9A9341F5}"/>
              </a:ext>
            </a:extLst>
          </p:cNvPr>
          <p:cNvSpPr/>
          <p:nvPr/>
        </p:nvSpPr>
        <p:spPr>
          <a:xfrm>
            <a:off x="8282402" y="4591112"/>
            <a:ext cx="2626760" cy="2254588"/>
          </a:xfrm>
          <a:prstGeom prst="diamond">
            <a:avLst/>
          </a:prstGeom>
          <a:solidFill>
            <a:srgbClr val="2393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FFFF00"/>
                </a:solidFill>
              </a:rPr>
              <a:t>OutcomeExtraction</a:t>
            </a:r>
            <a:endParaRPr lang="en-US" sz="2000" dirty="0">
              <a:solidFill>
                <a:srgbClr val="FFFF00"/>
              </a:solidFill>
            </a:endParaRP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Chatbot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uiExpand="1" build="p"/>
      <p:bldP spid="6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314CB-7864-D01B-96CF-7F8B233F8980}"/>
              </a:ext>
            </a:extLst>
          </p:cNvPr>
          <p:cNvSpPr/>
          <p:nvPr/>
        </p:nvSpPr>
        <p:spPr>
          <a:xfrm>
            <a:off x="7515430" y="1844678"/>
            <a:ext cx="4301176" cy="4270632"/>
          </a:xfrm>
          <a:prstGeom prst="rect">
            <a:avLst/>
          </a:prstGeom>
          <a:solidFill>
            <a:srgbClr val="2A3F7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504B5-A3CE-C2E8-CD8E-75BC6875D601}"/>
              </a:ext>
            </a:extLst>
          </p:cNvPr>
          <p:cNvSpPr/>
          <p:nvPr/>
        </p:nvSpPr>
        <p:spPr>
          <a:xfrm>
            <a:off x="566528" y="1844678"/>
            <a:ext cx="4384499" cy="4270632"/>
          </a:xfrm>
          <a:prstGeom prst="rect">
            <a:avLst/>
          </a:prstGeom>
          <a:solidFill>
            <a:srgbClr val="2A3F7B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20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  Customer Review Analysis (App)</a:t>
            </a:r>
            <a:endParaRPr dirty="0"/>
          </a:p>
        </p:txBody>
      </p:sp>
      <p:pic>
        <p:nvPicPr>
          <p:cNvPr id="124" name="Google Shape;124;p16" descr="A blue square with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6028" r="15350"/>
          <a:stretch/>
        </p:blipFill>
        <p:spPr>
          <a:xfrm>
            <a:off x="2855484" y="2724895"/>
            <a:ext cx="1911751" cy="156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A logo of a play sto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5176" t="7124" r="17191" b="29205"/>
          <a:stretch/>
        </p:blipFill>
        <p:spPr>
          <a:xfrm>
            <a:off x="994557" y="2650008"/>
            <a:ext cx="1735953" cy="1714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994479" y="4364685"/>
            <a:ext cx="17361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23,000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933879" y="4413735"/>
            <a:ext cx="1736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2,000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66527" y="5021946"/>
            <a:ext cx="4467824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Reviews </a:t>
            </a:r>
            <a:r>
              <a:rPr lang="en-US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Analysed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25,000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095704" y="1844810"/>
            <a:ext cx="35586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Count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911" y="2632237"/>
            <a:ext cx="1233420" cy="1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6">
            <a:alphaModFix/>
          </a:blip>
          <a:srcRect l="-1099" r="-2656"/>
          <a:stretch/>
        </p:blipFill>
        <p:spPr>
          <a:xfrm>
            <a:off x="9604181" y="2657983"/>
            <a:ext cx="1797046" cy="140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7515430" y="5004735"/>
            <a:ext cx="45282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Reviews </a:t>
            </a:r>
            <a:r>
              <a:rPr lang="en-US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Analysed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50,000</a:t>
            </a:r>
            <a:endParaRPr sz="3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7134233" y="1812184"/>
            <a:ext cx="5103392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 Review Count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7">
            <a:alphaModFix/>
          </a:blip>
          <a:srcRect t="7304"/>
          <a:stretch/>
        </p:blipFill>
        <p:spPr>
          <a:xfrm>
            <a:off x="566529" y="1844814"/>
            <a:ext cx="868631" cy="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713956" y="4362975"/>
            <a:ext cx="43845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25,000 each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E5880-4707-B7D6-E525-7BD405D941BC}"/>
              </a:ext>
            </a:extLst>
          </p:cNvPr>
          <p:cNvSpPr txBox="1"/>
          <p:nvPr/>
        </p:nvSpPr>
        <p:spPr>
          <a:xfrm>
            <a:off x="493170" y="6115310"/>
            <a:ext cx="461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Faysal Bank App Reviews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68F23-0C1E-5851-E729-5C7CC4ADCCC8}"/>
              </a:ext>
            </a:extLst>
          </p:cNvPr>
          <p:cNvSpPr txBox="1"/>
          <p:nvPr/>
        </p:nvSpPr>
        <p:spPr>
          <a:xfrm>
            <a:off x="7379379" y="6169923"/>
            <a:ext cx="461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Banks App Reviews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043E6-2EE2-38AA-2AD4-F800F9DBC955}"/>
              </a:ext>
            </a:extLst>
          </p:cNvPr>
          <p:cNvSpPr txBox="1"/>
          <p:nvPr/>
        </p:nvSpPr>
        <p:spPr>
          <a:xfrm>
            <a:off x="5239820" y="3360335"/>
            <a:ext cx="2001155" cy="156966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Overall</a:t>
            </a:r>
          </a:p>
          <a:p>
            <a:pPr algn="ctr"/>
            <a:r>
              <a:rPr lang="en-US" sz="3200" b="1" dirty="0">
                <a:solidFill>
                  <a:srgbClr val="7030A0"/>
                </a:solidFill>
              </a:rPr>
              <a:t>75000 reviews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36" grpId="0"/>
      <p:bldP spid="5" grpId="0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32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  Customer Review Analysis (App): Filters</a:t>
            </a:r>
            <a:endParaRPr dirty="0"/>
          </a:p>
        </p:txBody>
      </p:sp>
      <p:sp>
        <p:nvSpPr>
          <p:cNvPr id="143" name="Google Shape;143;p17"/>
          <p:cNvSpPr txBox="1"/>
          <p:nvPr/>
        </p:nvSpPr>
        <p:spPr>
          <a:xfrm>
            <a:off x="479282" y="5573800"/>
            <a:ext cx="27189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198182" y="5573800"/>
            <a:ext cx="27189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Ratings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531C5-C1DC-689A-F53B-DF3A139E3958}"/>
              </a:ext>
            </a:extLst>
          </p:cNvPr>
          <p:cNvGrpSpPr>
            <a:grpSpLocks noChangeAspect="1"/>
          </p:cNvGrpSpPr>
          <p:nvPr/>
        </p:nvGrpSpPr>
        <p:grpSpPr>
          <a:xfrm>
            <a:off x="900689" y="3094352"/>
            <a:ext cx="1988293" cy="2286000"/>
            <a:chOff x="216015" y="1831359"/>
            <a:chExt cx="3064111" cy="3522900"/>
          </a:xfrm>
        </p:grpSpPr>
        <p:sp>
          <p:nvSpPr>
            <p:cNvPr id="8" name="Google Shape;151;p17">
              <a:extLst>
                <a:ext uri="{FF2B5EF4-FFF2-40B4-BE49-F238E27FC236}">
                  <a16:creationId xmlns:a16="http://schemas.microsoft.com/office/drawing/2014/main" id="{A4859968-64E3-DC05-9BF0-87CCBFC8C2C5}"/>
                </a:ext>
              </a:extLst>
            </p:cNvPr>
            <p:cNvSpPr/>
            <p:nvPr/>
          </p:nvSpPr>
          <p:spPr>
            <a:xfrm>
              <a:off x="216015" y="1831359"/>
              <a:ext cx="2718900" cy="3522900"/>
            </a:xfrm>
            <a:prstGeom prst="roundRect">
              <a:avLst>
                <a:gd name="adj" fmla="val 16667"/>
              </a:avLst>
            </a:prstGeom>
            <a:solidFill>
              <a:srgbClr val="17031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3AFECF-957C-53A2-BB85-FBC1EF5B1381}"/>
                </a:ext>
              </a:extLst>
            </p:cNvPr>
            <p:cNvGrpSpPr/>
            <p:nvPr/>
          </p:nvGrpSpPr>
          <p:grpSpPr>
            <a:xfrm>
              <a:off x="309366" y="2035210"/>
              <a:ext cx="2970760" cy="2951358"/>
              <a:chOff x="309366" y="2035210"/>
              <a:chExt cx="2970760" cy="2951358"/>
            </a:xfrm>
          </p:grpSpPr>
          <p:pic>
            <p:nvPicPr>
              <p:cNvPr id="146" name="Google Shape;146;p17" descr="A logo of a play store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 l="15176" t="7124" r="17191" b="29205"/>
              <a:stretch/>
            </p:blipFill>
            <p:spPr>
              <a:xfrm>
                <a:off x="309366" y="2035210"/>
                <a:ext cx="1735953" cy="1714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7" descr="A blue square with white logo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4192" y="3421660"/>
                <a:ext cx="2785934" cy="15649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7F74B-1FEB-3873-D620-1D3BBC46C26C}"/>
              </a:ext>
            </a:extLst>
          </p:cNvPr>
          <p:cNvGrpSpPr>
            <a:grpSpLocks noChangeAspect="1"/>
          </p:cNvGrpSpPr>
          <p:nvPr/>
        </p:nvGrpSpPr>
        <p:grpSpPr>
          <a:xfrm>
            <a:off x="3626742" y="3083459"/>
            <a:ext cx="1764287" cy="2286000"/>
            <a:chOff x="3292341" y="1821376"/>
            <a:chExt cx="2718900" cy="3522900"/>
          </a:xfrm>
        </p:grpSpPr>
        <p:sp>
          <p:nvSpPr>
            <p:cNvPr id="10" name="Google Shape;151;p17">
              <a:extLst>
                <a:ext uri="{FF2B5EF4-FFF2-40B4-BE49-F238E27FC236}">
                  <a16:creationId xmlns:a16="http://schemas.microsoft.com/office/drawing/2014/main" id="{C047C63F-0DF5-01CE-0F50-86348C349C2A}"/>
                </a:ext>
              </a:extLst>
            </p:cNvPr>
            <p:cNvSpPr/>
            <p:nvPr/>
          </p:nvSpPr>
          <p:spPr>
            <a:xfrm>
              <a:off x="3292341" y="1821376"/>
              <a:ext cx="2718900" cy="3522900"/>
            </a:xfrm>
            <a:prstGeom prst="roundRect">
              <a:avLst>
                <a:gd name="adj" fmla="val 16667"/>
              </a:avLst>
            </a:prstGeom>
            <a:solidFill>
              <a:srgbClr val="17031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" name="Google Shape;14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072" y="1941721"/>
              <a:ext cx="2555016" cy="3338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17"/>
          <p:cNvSpPr txBox="1"/>
          <p:nvPr/>
        </p:nvSpPr>
        <p:spPr>
          <a:xfrm>
            <a:off x="6274907" y="5573800"/>
            <a:ext cx="27189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Dates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9351632" y="5573800"/>
            <a:ext cx="27189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 Analysis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22EFA3-6EB6-25EC-E619-705475869923}"/>
              </a:ext>
            </a:extLst>
          </p:cNvPr>
          <p:cNvGrpSpPr>
            <a:grpSpLocks noChangeAspect="1"/>
          </p:cNvGrpSpPr>
          <p:nvPr/>
        </p:nvGrpSpPr>
        <p:grpSpPr>
          <a:xfrm>
            <a:off x="6476138" y="3092321"/>
            <a:ext cx="2162300" cy="2286000"/>
            <a:chOff x="5006074" y="1867513"/>
            <a:chExt cx="3338475" cy="3529461"/>
          </a:xfrm>
        </p:grpSpPr>
        <p:sp>
          <p:nvSpPr>
            <p:cNvPr id="11" name="Google Shape;151;p17">
              <a:extLst>
                <a:ext uri="{FF2B5EF4-FFF2-40B4-BE49-F238E27FC236}">
                  <a16:creationId xmlns:a16="http://schemas.microsoft.com/office/drawing/2014/main" id="{2ED7263E-2C87-5F75-F0AF-C1803E436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1815" y="1874074"/>
              <a:ext cx="2718900" cy="3522900"/>
            </a:xfrm>
            <a:prstGeom prst="roundRect">
              <a:avLst>
                <a:gd name="adj" fmla="val 16667"/>
              </a:avLst>
            </a:prstGeom>
            <a:solidFill>
              <a:srgbClr val="17031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Google Shape;153;p17"/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06074" y="1867513"/>
              <a:ext cx="3338475" cy="333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5D09AE-BB4D-DC7D-D50A-DED1F06A2342}"/>
              </a:ext>
            </a:extLst>
          </p:cNvPr>
          <p:cNvGrpSpPr>
            <a:grpSpLocks noChangeAspect="1"/>
          </p:cNvGrpSpPr>
          <p:nvPr/>
        </p:nvGrpSpPr>
        <p:grpSpPr>
          <a:xfrm>
            <a:off x="9764786" y="3081899"/>
            <a:ext cx="1748156" cy="2286000"/>
            <a:chOff x="9351628" y="1767295"/>
            <a:chExt cx="2718900" cy="3555407"/>
          </a:xfrm>
        </p:grpSpPr>
        <p:sp>
          <p:nvSpPr>
            <p:cNvPr id="151" name="Google Shape;151;p17"/>
            <p:cNvSpPr/>
            <p:nvPr/>
          </p:nvSpPr>
          <p:spPr>
            <a:xfrm>
              <a:off x="9351628" y="1799802"/>
              <a:ext cx="2718900" cy="3522900"/>
            </a:xfrm>
            <a:prstGeom prst="roundRect">
              <a:avLst>
                <a:gd name="adj" fmla="val 16667"/>
              </a:avLst>
            </a:prstGeom>
            <a:solidFill>
              <a:srgbClr val="17031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7863E9-2307-87E4-08AF-96C9341A6B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51628" y="1767295"/>
              <a:ext cx="2718900" cy="3508075"/>
              <a:chOff x="9351657" y="1754225"/>
              <a:chExt cx="2718900" cy="3508075"/>
            </a:xfrm>
          </p:grpSpPr>
          <p:pic>
            <p:nvPicPr>
              <p:cNvPr id="154" name="Google Shape;154;p17"/>
              <p:cNvPicPr preferRelativeResize="0"/>
              <p:nvPr/>
            </p:nvPicPr>
            <p:blipFill rotWithShape="1">
              <a:blip r:embed="rId7">
                <a:alphaModFix/>
              </a:blip>
              <a:srcRect t="7304"/>
              <a:stretch/>
            </p:blipFill>
            <p:spPr>
              <a:xfrm>
                <a:off x="9786200" y="1754225"/>
                <a:ext cx="1849756" cy="171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1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386687" y="3914825"/>
                <a:ext cx="1347497" cy="1347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7"/>
              <p:cNvPicPr preferRelativeResize="0"/>
              <p:nvPr/>
            </p:nvPicPr>
            <p:blipFill rotWithShape="1">
              <a:blip r:embed="rId9">
                <a:alphaModFix/>
              </a:blip>
              <a:srcRect l="19961" r="21756" b="28341"/>
              <a:stretch/>
            </p:blipFill>
            <p:spPr>
              <a:xfrm>
                <a:off x="10817250" y="4025864"/>
                <a:ext cx="1208550" cy="1125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" name="Google Shape;157;p17"/>
              <p:cNvSpPr txBox="1"/>
              <p:nvPr/>
            </p:nvSpPr>
            <p:spPr>
              <a:xfrm>
                <a:off x="9351657" y="3232975"/>
                <a:ext cx="2718900" cy="104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lt1"/>
                    </a:solidFill>
                    <a:latin typeface="+mj-lt"/>
                    <a:ea typeface="Impact"/>
                    <a:cs typeface="Impact"/>
                    <a:sym typeface="Impact"/>
                  </a:rPr>
                  <a:t>VS</a:t>
                </a:r>
                <a:endParaRPr sz="2000" dirty="0">
                  <a:solidFill>
                    <a:schemeClr val="lt1"/>
                  </a:solidFill>
                  <a:latin typeface="+mj-lt"/>
                  <a:ea typeface="Impact"/>
                  <a:cs typeface="Impact"/>
                  <a:sym typeface="Impact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775353-B62D-6772-2534-069B006BA502}"/>
              </a:ext>
            </a:extLst>
          </p:cNvPr>
          <p:cNvSpPr txBox="1"/>
          <p:nvPr/>
        </p:nvSpPr>
        <p:spPr>
          <a:xfrm>
            <a:off x="575353" y="2106202"/>
            <a:ext cx="1120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reviews on the Faysal Bank App can be filtered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5" grpId="0"/>
      <p:bldP spid="150" grpId="0"/>
      <p:bldP spid="15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20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  Customer Review Analysis (App): Graphs</a:t>
            </a:r>
            <a:endParaRPr dirty="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30" y="2999501"/>
            <a:ext cx="11019808" cy="3062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8DBD1-D34C-FA15-C293-6B8A80163F13}"/>
              </a:ext>
            </a:extLst>
          </p:cNvPr>
          <p:cNvSpPr txBox="1"/>
          <p:nvPr/>
        </p:nvSpPr>
        <p:spPr>
          <a:xfrm>
            <a:off x="669147" y="1941783"/>
            <a:ext cx="111491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useful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charts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be generated from the analysis dashboard, providing valuable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is a graph of average monthly customer comment rating (scale: 1-5).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5A62-795C-EE3F-FA15-FB926280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Customer Review Analysis (App): Word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47C64-0349-8115-32D1-D82150D35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06257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b="1" dirty="0"/>
              <a:t>Word cloud </a:t>
            </a:r>
            <a:r>
              <a:rPr lang="en-US" dirty="0"/>
              <a:t>generated</a:t>
            </a:r>
            <a:r>
              <a:rPr lang="en-US" b="1" dirty="0"/>
              <a:t> </a:t>
            </a:r>
            <a:r>
              <a:rPr lang="en-US" dirty="0"/>
              <a:t>corresponding to specific time period.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Helpful in exploring issues of importance to customers (such as OTP, app, service,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D9DB48-F44D-481C-014A-892845AC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6" y="2034445"/>
            <a:ext cx="6312656" cy="316427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8519F-F3BA-BDC6-01F5-EB6E669093DA}"/>
              </a:ext>
            </a:extLst>
          </p:cNvPr>
          <p:cNvSpPr txBox="1"/>
          <p:nvPr/>
        </p:nvSpPr>
        <p:spPr>
          <a:xfrm>
            <a:off x="5950426" y="5345966"/>
            <a:ext cx="4931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Cloud generated for the time period 01/01/2022 to 21/11/2024</a:t>
            </a:r>
          </a:p>
        </p:txBody>
      </p:sp>
    </p:spTree>
    <p:extLst>
      <p:ext uri="{BB962C8B-B14F-4D97-AF65-F5344CB8AC3E}">
        <p14:creationId xmlns:p14="http://schemas.microsoft.com/office/powerpoint/2010/main" val="28886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0" y="453368"/>
            <a:ext cx="12192000" cy="1237200"/>
          </a:xfrm>
          <a:prstGeom prst="rect">
            <a:avLst/>
          </a:prstGeom>
          <a:solidFill>
            <a:srgbClr val="17031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	Customer Review Analysis: Sentiment Analysis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25E7B6-E777-EC78-A9E5-0E87E000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36" y="3373967"/>
            <a:ext cx="10624096" cy="3479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813549-7BFE-5229-C7F8-6A72D62AF7BC}"/>
              </a:ext>
            </a:extLst>
          </p:cNvPr>
          <p:cNvSpPr txBox="1"/>
          <p:nvPr/>
        </p:nvSpPr>
        <p:spPr>
          <a:xfrm>
            <a:off x="431515" y="1828801"/>
            <a:ext cx="116817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 and graphs are created from reviews via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Analysis Tab,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graph below shows the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reviews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are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between our chosen banks over various different aspects.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6E5069AA52ED44AFEBD184736CFD2A" ma:contentTypeVersion="17" ma:contentTypeDescription="Create a new document." ma:contentTypeScope="" ma:versionID="f70b1f0c40f493482e637c2182cfa7e7">
  <xsd:schema xmlns:xsd="http://www.w3.org/2001/XMLSchema" xmlns:xs="http://www.w3.org/2001/XMLSchema" xmlns:p="http://schemas.microsoft.com/office/2006/metadata/properties" xmlns:ns1="http://schemas.microsoft.com/sharepoint/v3" xmlns:ns3="d68f35c0-f5f4-4ca9-aa34-272ea9884100" xmlns:ns4="300bdda6-5ac1-4aa8-90f2-b9677f4f9774" targetNamespace="http://schemas.microsoft.com/office/2006/metadata/properties" ma:root="true" ma:fieldsID="6818a2900c97d562eea410248a5058c5" ns1:_="" ns3:_="" ns4:_="">
    <xsd:import namespace="http://schemas.microsoft.com/sharepoint/v3"/>
    <xsd:import namespace="d68f35c0-f5f4-4ca9-aa34-272ea9884100"/>
    <xsd:import namespace="300bdda6-5ac1-4aa8-90f2-b9677f4f97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f35c0-f5f4-4ca9-aa34-272ea98841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bdda6-5ac1-4aa8-90f2-b9677f4f977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d68f35c0-f5f4-4ca9-aa34-272ea9884100" xsi:nil="true"/>
  </documentManagement>
</p:properties>
</file>

<file path=customXml/itemProps1.xml><?xml version="1.0" encoding="utf-8"?>
<ds:datastoreItem xmlns:ds="http://schemas.openxmlformats.org/officeDocument/2006/customXml" ds:itemID="{39B1776A-65A1-4E17-92CF-204587488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68f35c0-f5f4-4ca9-aa34-272ea9884100"/>
    <ds:schemaRef ds:uri="300bdda6-5ac1-4aa8-90f2-b9677f4f97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B9800A-3944-47BD-923B-1FA96CF685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57BEB-FC93-4A6F-B30D-B6C2869F1D2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elements/1.1/"/>
    <ds:schemaRef ds:uri="http://www.w3.org/XML/1998/namespace"/>
    <ds:schemaRef ds:uri="http://purl.org/dc/terms/"/>
    <ds:schemaRef ds:uri="300bdda6-5ac1-4aa8-90f2-b9677f4f9774"/>
    <ds:schemaRef ds:uri="http://schemas.microsoft.com/office/2006/documentManagement/types"/>
    <ds:schemaRef ds:uri="http://schemas.openxmlformats.org/package/2006/metadata/core-properties"/>
    <ds:schemaRef ds:uri="d68f35c0-f5f4-4ca9-aa34-272ea988410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542</Words>
  <Application>Microsoft Office PowerPoint</Application>
  <PresentationFormat>Widescreen</PresentationFormat>
  <Paragraphs>102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Artificial Intelligence for Customer Data Analytics</vt:lpstr>
      <vt:lpstr> Problem Statement</vt:lpstr>
      <vt:lpstr> Market Considerations</vt:lpstr>
      <vt:lpstr> Our Solution – App Store Analytics Dashboard </vt:lpstr>
      <vt:lpstr>  Customer Review Analysis (App)</vt:lpstr>
      <vt:lpstr>  Customer Review Analysis (App): Filters</vt:lpstr>
      <vt:lpstr>  Customer Review Analysis (App): Graphs</vt:lpstr>
      <vt:lpstr> Customer Review Analysis (App): Word Cloud</vt:lpstr>
      <vt:lpstr> Customer Review Analysis: Sentiment Analysis</vt:lpstr>
      <vt:lpstr> Branch Performance Mapping </vt:lpstr>
      <vt:lpstr> Branch Performance Mapping</vt:lpstr>
      <vt:lpstr> Customer Churn Prediction</vt:lpstr>
      <vt:lpstr> AI Powered Bank Support Chatbot</vt:lpstr>
      <vt:lpstr> Summary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Customer Data Analytics</dc:title>
  <dc:creator>Faisal Alvi</dc:creator>
  <cp:lastModifiedBy>Faisal Alvi</cp:lastModifiedBy>
  <cp:revision>28</cp:revision>
  <dcterms:modified xsi:type="dcterms:W3CDTF">2024-11-22T09:04:06Z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0x010100FE6E5069AA52ED44AFEBD184736CFD2A</vt:lpwstr>
  </property>
</Properties>
</file>